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1" r:id="rId7"/>
    <p:sldId id="272" r:id="rId8"/>
    <p:sldId id="273" r:id="rId9"/>
    <p:sldId id="262" r:id="rId10"/>
    <p:sldId id="275" r:id="rId11"/>
    <p:sldId id="276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3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36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63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00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58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23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79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62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19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15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65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72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B777A-2385-4F40-A229-DC7966508CCA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E957-86AE-4F7E-A04A-1676C4087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21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1.ytimg.com/vi/yP27i05-vTg/hqdefault.jpg&amp;imgrefurl=http://www.youtube.com/watch?v=yP27i05-vTg&amp;h=360&amp;w=480&amp;tbnid=viKMrumgoSR7CM:&amp;zoom=1&amp;docid=qF-j5F-ngMXV2M&amp;ei=JZ5zU43ADpSVqAaEn4CQBg&amp;tbm=isch&amp;ved=0CGAQMyhYMFg4ZA&amp;iact=rc&amp;uact=3&amp;dur=307&amp;page=11&amp;start=181&amp;ndsp=1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www.brainpop.com/science/cellularlifeandgenetics/heredit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0.gstatic.com/images?q=tbn:ANd9GcR-whThmn0h0msGW9B9siZPhV1iNPDtwyuFy4afu0-f6t0CGCkltw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10" y="609600"/>
            <a:ext cx="8954589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100" b="1" dirty="0" smtClean="0">
                <a:solidFill>
                  <a:schemeClr val="bg1"/>
                </a:solidFill>
                <a:effectLst/>
                <a:latin typeface="Kristen ITC"/>
                <a:ea typeface="Calibri"/>
                <a:cs typeface="Times New Roman"/>
              </a:rPr>
              <a:t>Inherited Traits and Learned Behaviors</a:t>
            </a:r>
            <a:r>
              <a:rPr lang="en-US" sz="1050" dirty="0">
                <a:ea typeface="Calibri"/>
                <a:cs typeface="Times New Roman"/>
              </a:rPr>
              <a:t/>
            </a:r>
            <a:br>
              <a:rPr lang="en-US" sz="105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62600"/>
            <a:ext cx="6400800" cy="609600"/>
          </a:xfrm>
        </p:spPr>
        <p:txBody>
          <a:bodyPr/>
          <a:lstStyle/>
          <a:p>
            <a:r>
              <a:rPr lang="en-US" dirty="0" smtClean="0"/>
              <a:t>By:  </a:t>
            </a:r>
            <a:r>
              <a:rPr lang="en-US" dirty="0" err="1" smtClean="0"/>
              <a:t>Cammie’s</a:t>
            </a:r>
            <a:r>
              <a:rPr lang="en-US" dirty="0" smtClean="0"/>
              <a:t> Corner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43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3747294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0923E7"/>
                </a:solidFill>
              </a:rPr>
              <a:t>A </a:t>
            </a:r>
            <a:r>
              <a:rPr lang="en-US" b="1" dirty="0">
                <a:solidFill>
                  <a:srgbClr val="0923E7"/>
                </a:solidFill>
              </a:rPr>
              <a:t>behavior is a way of acting</a:t>
            </a:r>
          </a:p>
          <a:p>
            <a:pPr lvl="1"/>
            <a:r>
              <a:rPr lang="en-US" b="1" dirty="0">
                <a:solidFill>
                  <a:prstClr val="black"/>
                </a:solidFill>
              </a:rPr>
              <a:t>These can be inherited too; they are called instincts </a:t>
            </a:r>
          </a:p>
          <a:p>
            <a:pPr lvl="2"/>
            <a:r>
              <a:rPr lang="en-US" b="1" dirty="0">
                <a:solidFill>
                  <a:prstClr val="black"/>
                </a:solidFill>
              </a:rPr>
              <a:t>Babies are born with specific reflexes to help them survive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112" y="2819400"/>
            <a:ext cx="2712304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646" y="2985963"/>
            <a:ext cx="3962400" cy="263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93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"/>
            <a:ext cx="6858000" cy="59737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Animal instincts: 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When the weather becomes cold, animals prepare for winter by instinct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</a:rPr>
              <a:t>Some head for warmer climates, others hibernate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Birds protect their eggs and babies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Frogs are not born with this instinct</a:t>
            </a:r>
          </a:p>
          <a:p>
            <a:pPr lvl="2"/>
            <a:r>
              <a:rPr lang="en-US" sz="2800" dirty="0" smtClean="0">
                <a:solidFill>
                  <a:prstClr val="black"/>
                </a:solidFill>
              </a:rPr>
              <a:t>They leave their eggs to hatch (or die)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215" y="4038600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841" y="4038600"/>
            <a:ext cx="228600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61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43425"/>
            <a:ext cx="407894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70634" cy="43735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b="1" dirty="0">
                <a:ea typeface="Calibri"/>
                <a:cs typeface="Times New Roman"/>
              </a:rPr>
              <a:t>These traits are passed from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parents to offspring by genes. </a:t>
            </a:r>
            <a:endParaRPr lang="en-US" sz="2400" b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b="1" u="sng" dirty="0">
                <a:ea typeface="Calibri"/>
                <a:cs typeface="Times New Roman"/>
              </a:rPr>
              <a:t>Genes</a:t>
            </a:r>
            <a:r>
              <a:rPr lang="en-US" sz="2400" b="1" dirty="0">
                <a:ea typeface="Calibri"/>
                <a:cs typeface="Times New Roman"/>
              </a:rPr>
              <a:t> are tiny pieces of material that contain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hereditary</a:t>
            </a:r>
            <a:r>
              <a:rPr lang="en-US" sz="2400" b="1" dirty="0">
                <a:ea typeface="Calibri"/>
                <a:cs typeface="Times New Roman"/>
              </a:rPr>
              <a:t> information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b="1" dirty="0">
                <a:ea typeface="Calibri"/>
                <a:cs typeface="Times New Roman"/>
              </a:rPr>
              <a:t>Genes are located in cells and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control how traits develop in a living thing.  </a:t>
            </a:r>
            <a:endParaRPr lang="en-US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b="1" dirty="0">
                <a:ea typeface="Calibri"/>
                <a:cs typeface="Times New Roman"/>
              </a:rPr>
              <a:t>Because of genes, offspring </a:t>
            </a:r>
            <a:r>
              <a:rPr lang="en-US" sz="2400" b="1" u="sng" dirty="0">
                <a:solidFill>
                  <a:srgbClr val="FF0000"/>
                </a:solidFill>
                <a:ea typeface="Calibri"/>
                <a:cs typeface="Times New Roman"/>
              </a:rPr>
              <a:t>resemble their parents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400" b="1" dirty="0">
                <a:ea typeface="Calibri"/>
                <a:cs typeface="Times New Roman"/>
              </a:rPr>
              <a:t>in many ways. 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dirty="0">
                <a:ea typeface="Calibri"/>
                <a:cs typeface="Times New Roman"/>
              </a:rPr>
              <a:t>Apple trees produce more apple </a:t>
            </a:r>
            <a:r>
              <a:rPr lang="en-US" b="1" dirty="0" smtClean="0">
                <a:ea typeface="Calibri"/>
                <a:cs typeface="Times New Roman"/>
              </a:rPr>
              <a:t>trees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sz="2600" dirty="0" smtClean="0">
                <a:solidFill>
                  <a:prstClr val="black"/>
                </a:solidFill>
                <a:hlinkClick r:id="rId4"/>
              </a:rPr>
              <a:t>Heredity </a:t>
            </a:r>
            <a:r>
              <a:rPr lang="en-US" sz="2600" dirty="0" err="1" smtClean="0">
                <a:solidFill>
                  <a:prstClr val="black"/>
                </a:solidFill>
                <a:hlinkClick r:id="rId4"/>
              </a:rPr>
              <a:t>BrainPop</a:t>
            </a:r>
            <a:r>
              <a:rPr lang="en-US" sz="2600" dirty="0" smtClean="0">
                <a:solidFill>
                  <a:prstClr val="black"/>
                </a:solidFill>
                <a:hlinkClick r:id="rId4"/>
              </a:rPr>
              <a:t> Video</a:t>
            </a:r>
            <a:endParaRPr lang="en-US" sz="2600" dirty="0">
              <a:solidFill>
                <a:prstClr val="black"/>
              </a:solidFill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endParaRPr lang="en-US" b="1" dirty="0" smtClean="0"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endParaRPr lang="en-US" sz="26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284" y="4876800"/>
            <a:ext cx="3486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92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1"/>
            <a:ext cx="5867400" cy="37338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b="1" dirty="0">
                <a:ea typeface="Calibri"/>
                <a:cs typeface="Times New Roman"/>
              </a:rPr>
              <a:t>Most plants and animals get their genes from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two parents.</a:t>
            </a:r>
            <a:r>
              <a:rPr lang="en-US" sz="2600" b="1" u="sng" dirty="0">
                <a:ea typeface="Calibri"/>
                <a:cs typeface="Times New Roman"/>
              </a:rPr>
              <a:t> </a:t>
            </a:r>
            <a:endParaRPr lang="en-US" sz="2600" b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Half</a:t>
            </a:r>
            <a:r>
              <a:rPr lang="en-US" sz="2600" b="1" dirty="0">
                <a:ea typeface="Calibri"/>
                <a:cs typeface="Times New Roman"/>
              </a:rPr>
              <a:t> comes from one parent and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half </a:t>
            </a:r>
            <a:r>
              <a:rPr lang="en-US" sz="2600" b="1" dirty="0">
                <a:ea typeface="Calibri"/>
                <a:cs typeface="Times New Roman"/>
              </a:rPr>
              <a:t>comes from another parent.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b="1" dirty="0" smtClean="0">
                <a:ea typeface="Calibri"/>
                <a:cs typeface="Times New Roman"/>
              </a:rPr>
              <a:t>traits </a:t>
            </a:r>
            <a:r>
              <a:rPr lang="en-US" sz="2600" b="1" dirty="0">
                <a:ea typeface="Calibri"/>
                <a:cs typeface="Times New Roman"/>
              </a:rPr>
              <a:t>are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not exactly</a:t>
            </a:r>
            <a:r>
              <a:rPr lang="en-US" sz="26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2600" b="1" dirty="0">
                <a:ea typeface="Calibri"/>
                <a:cs typeface="Times New Roman"/>
              </a:rPr>
              <a:t>like those of either parent.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b="1" dirty="0" smtClean="0">
                <a:ea typeface="Calibri"/>
                <a:cs typeface="Times New Roman"/>
              </a:rPr>
              <a:t>Genes </a:t>
            </a:r>
            <a:r>
              <a:rPr lang="en-US" sz="2600" b="1" dirty="0">
                <a:ea typeface="Calibri"/>
                <a:cs typeface="Times New Roman"/>
              </a:rPr>
              <a:t>come in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pairs</a:t>
            </a:r>
            <a:endParaRPr lang="en-US" sz="2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b="1" dirty="0">
                <a:ea typeface="Calibri"/>
                <a:cs typeface="Times New Roman"/>
              </a:rPr>
              <a:t>Fathers have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XY </a:t>
            </a:r>
            <a:r>
              <a:rPr lang="en-US" sz="2600" b="1" dirty="0">
                <a:ea typeface="Calibri"/>
                <a:cs typeface="Times New Roman"/>
              </a:rPr>
              <a:t>genes, and mothers have </a:t>
            </a:r>
            <a:r>
              <a:rPr lang="en-US" sz="2600" b="1" u="sng" dirty="0">
                <a:solidFill>
                  <a:srgbClr val="FF0000"/>
                </a:solidFill>
                <a:ea typeface="Calibri"/>
                <a:cs typeface="Times New Roman"/>
              </a:rPr>
              <a:t>XX</a:t>
            </a:r>
            <a:r>
              <a:rPr lang="en-US" sz="2600" b="1" u="sng" dirty="0">
                <a:ea typeface="Calibri"/>
                <a:cs typeface="Times New Roman"/>
              </a:rPr>
              <a:t> </a:t>
            </a:r>
            <a:r>
              <a:rPr lang="en-US" sz="2600" b="1" dirty="0">
                <a:ea typeface="Calibri"/>
                <a:cs typeface="Times New Roman"/>
              </a:rPr>
              <a:t>genes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600" b="1" dirty="0">
                <a:ea typeface="Calibri"/>
                <a:cs typeface="Times New Roman"/>
              </a:rPr>
              <a:t>One gene from the mom combines with one gene from the dad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971" y="39624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                          </a:t>
            </a:r>
            <a:r>
              <a:rPr lang="en-US" sz="3200" b="1" dirty="0" smtClean="0"/>
              <a:t>Father              Mother</a:t>
            </a:r>
          </a:p>
          <a:p>
            <a:r>
              <a:rPr lang="en-US" sz="3200" b="1" dirty="0" smtClean="0"/>
              <a:t>                                 XY                      XX</a:t>
            </a:r>
          </a:p>
          <a:p>
            <a:r>
              <a:rPr lang="en-US" sz="3200" b="1" dirty="0" smtClean="0"/>
              <a:t>                                            Baby</a:t>
            </a:r>
          </a:p>
          <a:p>
            <a:r>
              <a:rPr lang="en-US" sz="3200" b="1" dirty="0" smtClean="0"/>
              <a:t>                                               XY 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183" y="381000"/>
            <a:ext cx="27432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22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300" b="1" u="sng" dirty="0">
                <a:solidFill>
                  <a:srgbClr val="7030A0"/>
                </a:solidFill>
                <a:ea typeface="Calibri"/>
                <a:cs typeface="Times New Roman"/>
              </a:rPr>
              <a:t>Learned Behaviors </a:t>
            </a:r>
            <a:r>
              <a:rPr lang="en-US" sz="1800" dirty="0">
                <a:ea typeface="Calibri"/>
                <a:cs typeface="Times New Roman"/>
              </a:rPr>
              <a:t/>
            </a:r>
            <a:br>
              <a:rPr lang="en-US" sz="18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a typeface="Calibri"/>
                <a:cs typeface="Times New Roman"/>
              </a:rPr>
              <a:t>A </a:t>
            </a:r>
            <a:r>
              <a:rPr lang="en-US" b="1" u="sng" dirty="0">
                <a:ea typeface="Calibri"/>
                <a:cs typeface="Times New Roman"/>
              </a:rPr>
              <a:t>learned behavior</a:t>
            </a:r>
            <a:r>
              <a:rPr lang="en-US" b="1" dirty="0">
                <a:ea typeface="Calibri"/>
                <a:cs typeface="Times New Roman"/>
              </a:rPr>
              <a:t> is a skill that an animal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develops after it is born</a:t>
            </a:r>
            <a:r>
              <a:rPr lang="en-US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Genes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do not control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ea typeface="Calibri"/>
                <a:cs typeface="Times New Roman"/>
              </a:rPr>
              <a:t>learned behaviors. </a:t>
            </a:r>
            <a:endParaRPr lang="en-US" sz="18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are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not passed from parents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ea typeface="Calibri"/>
                <a:cs typeface="Times New Roman"/>
              </a:rPr>
              <a:t>to their </a:t>
            </a:r>
            <a:r>
              <a:rPr lang="en-US" b="1" dirty="0" smtClean="0">
                <a:ea typeface="Calibri"/>
                <a:cs typeface="Times New Roman"/>
              </a:rPr>
              <a:t>offspring.</a:t>
            </a:r>
            <a:endParaRPr lang="en-US" sz="18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0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</a:pPr>
            <a:r>
              <a:rPr lang="en-US" sz="2700" b="1" dirty="0">
                <a:solidFill>
                  <a:prstClr val="black"/>
                </a:solidFill>
                <a:ea typeface="Calibri"/>
                <a:cs typeface="Times New Roman"/>
              </a:rPr>
              <a:t>Humans and animals </a:t>
            </a:r>
            <a:r>
              <a:rPr lang="en-US" sz="2700" b="1" u="sng" dirty="0">
                <a:solidFill>
                  <a:srgbClr val="FF0000"/>
                </a:solidFill>
                <a:ea typeface="Calibri"/>
                <a:cs typeface="Times New Roman"/>
              </a:rPr>
              <a:t>learn from adults and their experience.</a:t>
            </a:r>
            <a: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15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5562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000" b="1" dirty="0" smtClean="0">
                <a:ea typeface="Calibri"/>
                <a:cs typeface="Times New Roman"/>
              </a:rPr>
              <a:t>Mother </a:t>
            </a:r>
            <a:r>
              <a:rPr lang="en-US" sz="3000" b="1" dirty="0">
                <a:ea typeface="Calibri"/>
                <a:cs typeface="Times New Roman"/>
              </a:rPr>
              <a:t>bear shows her cubs how to </a:t>
            </a:r>
            <a:r>
              <a:rPr lang="en-US" sz="3000" b="1" u="sng" dirty="0">
                <a:solidFill>
                  <a:srgbClr val="FF0000"/>
                </a:solidFill>
                <a:ea typeface="Calibri"/>
                <a:cs typeface="Times New Roman"/>
              </a:rPr>
              <a:t>fish or find berries. </a:t>
            </a:r>
            <a:endParaRPr lang="en-US" sz="3000" b="1" u="sng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000" b="1" dirty="0" smtClean="0">
                <a:ea typeface="Calibri"/>
                <a:cs typeface="Times New Roman"/>
              </a:rPr>
              <a:t>Bird </a:t>
            </a:r>
            <a:r>
              <a:rPr lang="en-US" sz="3000" b="1" dirty="0">
                <a:ea typeface="Calibri"/>
                <a:cs typeface="Times New Roman"/>
              </a:rPr>
              <a:t>may teach its babies to </a:t>
            </a:r>
            <a:r>
              <a:rPr lang="en-US" sz="3000" b="1" u="sng" dirty="0">
                <a:solidFill>
                  <a:srgbClr val="FF0000"/>
                </a:solidFill>
                <a:ea typeface="Calibri"/>
                <a:cs typeface="Times New Roman"/>
              </a:rPr>
              <a:t>fly. </a:t>
            </a:r>
            <a:endParaRPr lang="en-US" sz="3000" b="1" u="sng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000" b="1" dirty="0" smtClean="0">
                <a:ea typeface="Calibri"/>
                <a:cs typeface="Times New Roman"/>
              </a:rPr>
              <a:t>A </a:t>
            </a:r>
            <a:r>
              <a:rPr lang="en-US" sz="3000" b="1" dirty="0">
                <a:ea typeface="Calibri"/>
                <a:cs typeface="Times New Roman"/>
              </a:rPr>
              <a:t>young horse may learn to </a:t>
            </a:r>
            <a:r>
              <a:rPr lang="en-US" sz="3000" b="1" u="sng" dirty="0">
                <a:solidFill>
                  <a:srgbClr val="FF0000"/>
                </a:solidFill>
                <a:ea typeface="Calibri"/>
                <a:cs typeface="Times New Roman"/>
              </a:rPr>
              <a:t>stay away </a:t>
            </a:r>
            <a:r>
              <a:rPr lang="en-US" sz="3000" b="1" dirty="0">
                <a:ea typeface="Calibri"/>
                <a:cs typeface="Times New Roman"/>
              </a:rPr>
              <a:t>from an electric fence. </a:t>
            </a:r>
            <a:endParaRPr lang="en-US" sz="30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0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Knowing </a:t>
            </a:r>
            <a:r>
              <a:rPr lang="en-US" sz="3000" b="1" u="sng" dirty="0">
                <a:solidFill>
                  <a:srgbClr val="FF0000"/>
                </a:solidFill>
                <a:ea typeface="Calibri"/>
                <a:cs typeface="Times New Roman"/>
              </a:rPr>
              <a:t>a language. </a:t>
            </a:r>
            <a:r>
              <a:rPr lang="en-US" sz="3000" b="1" dirty="0">
                <a:ea typeface="Calibri"/>
                <a:cs typeface="Times New Roman"/>
              </a:rPr>
              <a:t>You learned to speak by listening to your parents or other people.  </a:t>
            </a:r>
            <a:endParaRPr lang="en-US" sz="30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000" b="1" dirty="0" smtClean="0">
                <a:ea typeface="Calibri"/>
                <a:cs typeface="Times New Roman"/>
              </a:rPr>
              <a:t>knowing </a:t>
            </a:r>
            <a:r>
              <a:rPr lang="en-US" sz="3000" b="1" dirty="0">
                <a:ea typeface="Calibri"/>
                <a:cs typeface="Times New Roman"/>
              </a:rPr>
              <a:t>how to </a:t>
            </a:r>
            <a:r>
              <a:rPr lang="en-US" sz="3000" b="1" u="sng" dirty="0">
                <a:solidFill>
                  <a:srgbClr val="FF0000"/>
                </a:solidFill>
                <a:ea typeface="Calibri"/>
                <a:cs typeface="Times New Roman"/>
              </a:rPr>
              <a:t>ride a bike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317" y="2743200"/>
            <a:ext cx="1540966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50979"/>
            <a:ext cx="3048000" cy="150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845" y="990600"/>
            <a:ext cx="2895600" cy="15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6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u="sng" dirty="0" smtClean="0">
                <a:ea typeface="Calibri"/>
                <a:cs typeface="Times New Roman"/>
              </a:rPr>
              <a:t/>
            </a:r>
            <a:br>
              <a:rPr lang="en-US" b="1" u="sng" dirty="0" smtClean="0">
                <a:ea typeface="Calibri"/>
                <a:cs typeface="Times New Roman"/>
              </a:rPr>
            </a:br>
            <a:r>
              <a:rPr lang="en-US" sz="53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Examples </a:t>
            </a:r>
            <a:r>
              <a:rPr lang="en-US" sz="5300" b="1" u="sng" dirty="0">
                <a:solidFill>
                  <a:srgbClr val="FF0000"/>
                </a:solidFill>
                <a:ea typeface="Calibri"/>
                <a:cs typeface="Times New Roman"/>
              </a:rPr>
              <a:t>of Inherited and Learned Behaviors</a:t>
            </a:r>
            <a:r>
              <a:rPr lang="en-US" sz="2000" dirty="0">
                <a:ea typeface="Calibri"/>
                <a:cs typeface="Times New Roman"/>
              </a:rPr>
              <a:t/>
            </a:r>
            <a:br>
              <a:rPr lang="en-US" sz="2000" dirty="0">
                <a:ea typeface="Calibri"/>
                <a:cs typeface="Times New Roman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5830204"/>
              </p:ext>
            </p:extLst>
          </p:nvPr>
        </p:nvGraphicFramePr>
        <p:xfrm>
          <a:off x="76200" y="1981200"/>
          <a:ext cx="8915400" cy="4724399"/>
        </p:xfrm>
        <a:graphic>
          <a:graphicData uri="http://schemas.openxmlformats.org/drawingml/2006/table">
            <a:tbl>
              <a:tblPr firstRow="1" firstCol="1" bandRow="1"/>
              <a:tblGrid>
                <a:gridCol w="4456843"/>
                <a:gridCol w="4458557"/>
              </a:tblGrid>
              <a:tr h="1045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Inherited Traits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Learned Behaviors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971800"/>
            <a:ext cx="4038600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ea typeface="Calibri"/>
                <a:cs typeface="Times New Roman"/>
              </a:rPr>
              <a:t>A girl had brown eyes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234" y="3627708"/>
            <a:ext cx="42672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ea typeface="Calibri"/>
                <a:cs typeface="Times New Roman"/>
              </a:rPr>
              <a:t>A boy has long fingers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4038600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ea typeface="Calibri"/>
                <a:cs typeface="Times New Roman"/>
              </a:rPr>
              <a:t>A bird eats seeds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638800"/>
            <a:ext cx="4073434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ea typeface="Calibri"/>
                <a:cs typeface="Times New Roman"/>
              </a:rPr>
              <a:t>A dog has pointed ears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002280"/>
            <a:ext cx="4191000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ea typeface="Calibri"/>
                <a:cs typeface="Times New Roman"/>
              </a:rPr>
              <a:t>A girl can read Spanish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660922"/>
            <a:ext cx="4343400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ea typeface="Calibri"/>
                <a:cs typeface="Times New Roman"/>
              </a:rPr>
              <a:t>A boy can play the piano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4314653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ea typeface="Calibri"/>
                <a:cs typeface="Times New Roman"/>
              </a:rPr>
              <a:t>A bird knows where to find a feeder.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486400"/>
            <a:ext cx="4343400" cy="119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ea typeface="Calibri"/>
                <a:cs typeface="Times New Roman"/>
              </a:rPr>
              <a:t>A dog knows the sound of it’s owner’s voice.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4525963"/>
          </a:xfrm>
        </p:spPr>
        <p:txBody>
          <a:bodyPr>
            <a:normAutofit fontScale="775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ea typeface="Calibri"/>
                <a:cs typeface="Times New Roman"/>
              </a:rPr>
              <a:t>Like learned behaviors, some physical traits are </a:t>
            </a:r>
            <a:r>
              <a:rPr lang="en-US" sz="4800" b="1" u="sng" dirty="0">
                <a:solidFill>
                  <a:srgbClr val="FF0000"/>
                </a:solidFill>
                <a:ea typeface="Calibri"/>
                <a:cs typeface="Times New Roman"/>
              </a:rPr>
              <a:t>not inherited</a:t>
            </a:r>
            <a:r>
              <a:rPr lang="en-US" sz="4800" b="1" dirty="0">
                <a:solidFill>
                  <a:srgbClr val="FF0000"/>
                </a:solidFill>
                <a:ea typeface="Calibri"/>
                <a:cs typeface="Times New Roman"/>
              </a:rPr>
              <a:t>. </a:t>
            </a:r>
            <a:endParaRPr lang="en-US" sz="48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3900" b="1" dirty="0">
                <a:ea typeface="Calibri"/>
                <a:cs typeface="Times New Roman"/>
              </a:rPr>
              <a:t>If you cut your hand and get a </a:t>
            </a:r>
            <a:r>
              <a:rPr lang="en-US" sz="39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scar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9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3900" b="1" dirty="0">
                <a:ea typeface="Calibri"/>
                <a:cs typeface="Times New Roman"/>
              </a:rPr>
              <a:t>A bird with a </a:t>
            </a:r>
            <a:r>
              <a:rPr lang="en-US" sz="3900" b="1" u="sng" dirty="0">
                <a:solidFill>
                  <a:srgbClr val="FF0000"/>
                </a:solidFill>
                <a:ea typeface="Calibri"/>
                <a:cs typeface="Times New Roman"/>
              </a:rPr>
              <a:t>broken </a:t>
            </a:r>
            <a:r>
              <a:rPr lang="en-US" sz="39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wing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9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"/>
            </a:pPr>
            <a:r>
              <a:rPr lang="en-US" sz="3900" b="1" dirty="0">
                <a:ea typeface="Calibri"/>
                <a:cs typeface="Times New Roman"/>
              </a:rPr>
              <a:t>A tree may be </a:t>
            </a:r>
            <a:r>
              <a:rPr lang="en-US" sz="3900" b="1" u="sng" dirty="0">
                <a:solidFill>
                  <a:srgbClr val="FF0000"/>
                </a:solidFill>
                <a:ea typeface="Calibri"/>
                <a:cs typeface="Times New Roman"/>
              </a:rPr>
              <a:t>bent</a:t>
            </a:r>
            <a:r>
              <a:rPr lang="en-US" sz="3900" b="1" dirty="0">
                <a:ea typeface="Calibri"/>
                <a:cs typeface="Times New Roman"/>
              </a:rPr>
              <a:t> by the wind or</a:t>
            </a:r>
            <a:r>
              <a:rPr lang="en-US" sz="39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3900" b="1" u="sng" dirty="0">
                <a:solidFill>
                  <a:srgbClr val="FF0000"/>
                </a:solidFill>
                <a:ea typeface="Calibri"/>
                <a:cs typeface="Times New Roman"/>
              </a:rPr>
              <a:t>scarred </a:t>
            </a:r>
            <a:r>
              <a:rPr lang="en-US" sz="3900" b="1" dirty="0">
                <a:ea typeface="Calibri"/>
                <a:cs typeface="Times New Roman"/>
              </a:rPr>
              <a:t>by lightning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13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300" b="1" u="sng" dirty="0">
                <a:solidFill>
                  <a:prstClr val="black"/>
                </a:solidFill>
                <a:ea typeface="Calibri"/>
                <a:cs typeface="Times New Roman"/>
              </a:rPr>
              <a:t>Discussion Question:  </a:t>
            </a:r>
            <a:r>
              <a:rPr lang="en-US" sz="1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620000" cy="3687763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 smtClean="0">
                <a:ea typeface="Calibri"/>
                <a:cs typeface="Times New Roman"/>
              </a:rPr>
              <a:t>Think </a:t>
            </a:r>
            <a:r>
              <a:rPr lang="en-US" sz="4000" dirty="0">
                <a:ea typeface="Calibri"/>
                <a:cs typeface="Times New Roman"/>
              </a:rPr>
              <a:t>about your own traits.  What are three traits that you inherited? What are three of your traits that are learned behaviors?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94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10400" cy="1143000"/>
          </a:xfrm>
        </p:spPr>
        <p:txBody>
          <a:bodyPr>
            <a:normAutofit fontScale="9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u="sng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2800" b="1" u="sng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49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Vocabulary </a:t>
            </a:r>
            <a:r>
              <a:rPr lang="en-US" sz="4900" b="1" u="sng" dirty="0">
                <a:solidFill>
                  <a:srgbClr val="FF0000"/>
                </a:solidFill>
                <a:ea typeface="Calibri"/>
                <a:cs typeface="Times New Roman"/>
              </a:rPr>
              <a:t>– Words to Know</a:t>
            </a:r>
            <a:r>
              <a:rPr lang="en-US" sz="12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12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US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010400" cy="57150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514600" algn="l"/>
              </a:tabLst>
            </a:pPr>
            <a:r>
              <a:rPr lang="en-US" b="1" u="sng" dirty="0" smtClean="0">
                <a:effectLst/>
                <a:latin typeface="Cambria"/>
                <a:ea typeface="Calibri"/>
                <a:cs typeface="Times New Roman"/>
              </a:rPr>
              <a:t>Trait:</a:t>
            </a:r>
            <a:r>
              <a:rPr lang="en-US" dirty="0" smtClean="0">
                <a:effectLst/>
                <a:latin typeface="Cambria"/>
                <a:ea typeface="Calibri"/>
                <a:cs typeface="Times New Roman"/>
              </a:rPr>
              <a:t>  a quality or characteristic of a living thing. </a:t>
            </a:r>
            <a:endParaRPr lang="en-US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514600" algn="l"/>
              </a:tabLst>
            </a:pPr>
            <a:r>
              <a:rPr lang="en-US" b="1" u="sng" dirty="0" smtClean="0">
                <a:effectLst/>
                <a:latin typeface="Cambria"/>
                <a:ea typeface="Calibri"/>
                <a:cs typeface="Times New Roman"/>
              </a:rPr>
              <a:t>Behavior</a:t>
            </a:r>
            <a:r>
              <a:rPr lang="en-US" dirty="0" smtClean="0">
                <a:effectLst/>
                <a:latin typeface="Cambria"/>
                <a:ea typeface="Calibri"/>
                <a:cs typeface="Times New Roman"/>
              </a:rPr>
              <a:t>:  a way in which a living thing responds to its surroundings.</a:t>
            </a:r>
            <a:r>
              <a:rPr lang="en-US" b="1" u="sng" dirty="0" smtClean="0">
                <a:effectLst/>
                <a:latin typeface="Cambria"/>
                <a:ea typeface="Calibri"/>
                <a:cs typeface="Times New Roman"/>
              </a:rPr>
              <a:t> </a:t>
            </a:r>
            <a:endParaRPr lang="en-US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514600" algn="l"/>
              </a:tabLst>
            </a:pPr>
            <a:r>
              <a:rPr lang="en-US" b="1" u="sng" dirty="0" smtClean="0">
                <a:effectLst/>
                <a:latin typeface="Cambria"/>
                <a:ea typeface="Calibri"/>
                <a:cs typeface="Times New Roman"/>
              </a:rPr>
              <a:t>Inherited trait</a:t>
            </a:r>
            <a:r>
              <a:rPr lang="en-US" dirty="0" smtClean="0">
                <a:effectLst/>
                <a:latin typeface="Cambria"/>
                <a:ea typeface="Calibri"/>
                <a:cs typeface="Times New Roman"/>
              </a:rPr>
              <a:t>:  a trait that is passed from parents to offspring before the offspring is born. </a:t>
            </a:r>
            <a:endParaRPr lang="en-US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514600" algn="l"/>
              </a:tabLst>
            </a:pPr>
            <a:r>
              <a:rPr lang="en-US" b="1" u="sng" dirty="0" smtClean="0">
                <a:effectLst/>
                <a:latin typeface="Cambria"/>
                <a:ea typeface="Calibri"/>
                <a:cs typeface="Times New Roman"/>
              </a:rPr>
              <a:t>Heredity:</a:t>
            </a:r>
            <a:r>
              <a:rPr lang="en-US" dirty="0" smtClean="0">
                <a:effectLst/>
                <a:latin typeface="Cambria"/>
                <a:ea typeface="Calibri"/>
                <a:cs typeface="Times New Roman"/>
              </a:rPr>
              <a:t>  the passing of traits from parents to offspring before birth</a:t>
            </a:r>
            <a:r>
              <a:rPr lang="en-US" b="1" u="sng" dirty="0" smtClean="0">
                <a:effectLst/>
                <a:latin typeface="Cambria"/>
                <a:ea typeface="Calibri"/>
                <a:cs typeface="Times New Roman"/>
              </a:rPr>
              <a:t>. </a:t>
            </a:r>
            <a:endParaRPr lang="en-US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tabLst>
                <a:tab pos="2514600" algn="l"/>
              </a:tabLst>
            </a:pPr>
            <a:r>
              <a:rPr lang="en-US" b="1" u="sng" dirty="0" smtClean="0">
                <a:effectLst/>
                <a:latin typeface="Cambria"/>
                <a:ea typeface="Calibri"/>
                <a:cs typeface="Times New Roman"/>
              </a:rPr>
              <a:t>Gene</a:t>
            </a:r>
            <a:r>
              <a:rPr lang="en-US" dirty="0" smtClean="0">
                <a:effectLst/>
                <a:latin typeface="Cambria"/>
                <a:ea typeface="Calibri"/>
                <a:cs typeface="Times New Roman"/>
              </a:rPr>
              <a:t>:  a tiny piece of material that contains hereditary information and control how traits develop in offspring.</a:t>
            </a:r>
            <a:r>
              <a:rPr lang="en-US" b="1" u="sng" dirty="0" smtClean="0">
                <a:effectLst/>
                <a:latin typeface="Cambria"/>
                <a:ea typeface="Calibri"/>
                <a:cs typeface="Times New Roman"/>
              </a:rPr>
              <a:t> </a:t>
            </a:r>
            <a:endParaRPr lang="en-US" sz="12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2514600" algn="l"/>
              </a:tabLst>
            </a:pPr>
            <a:r>
              <a:rPr lang="en-US" b="1" u="sng" dirty="0" smtClean="0">
                <a:effectLst/>
                <a:latin typeface="Cambria"/>
                <a:ea typeface="Calibri"/>
                <a:cs typeface="Times New Roman"/>
              </a:rPr>
              <a:t>Learned behavior:</a:t>
            </a:r>
            <a:r>
              <a:rPr lang="en-US" dirty="0" smtClean="0">
                <a:effectLst/>
                <a:latin typeface="Cambria"/>
                <a:ea typeface="Calibri"/>
                <a:cs typeface="Times New Roman"/>
              </a:rPr>
              <a:t>  a skill that an animal develops after it is born.  </a:t>
            </a:r>
            <a:endParaRPr lang="en-US" sz="1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9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800" b="1" u="sng" dirty="0" smtClean="0">
                <a:solidFill>
                  <a:srgbClr val="0070C0"/>
                </a:solidFill>
                <a:effectLst/>
              </a:rPr>
              <a:t>Inherited traits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343400" cy="48006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>
                <a:ea typeface="Calibri"/>
                <a:cs typeface="Times New Roman"/>
              </a:rPr>
              <a:t>Every living thing has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traits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ea typeface="Calibri"/>
                <a:cs typeface="Times New Roman"/>
              </a:rPr>
              <a:t>that make it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unique. </a:t>
            </a:r>
            <a:endParaRPr lang="en-US" b="1" u="sng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en-US" sz="1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en-US" b="1" dirty="0">
                <a:ea typeface="Calibri"/>
                <a:cs typeface="Times New Roman"/>
              </a:rPr>
              <a:t>A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trait</a:t>
            </a:r>
            <a:r>
              <a:rPr lang="en-US" b="1" dirty="0">
                <a:ea typeface="Calibri"/>
                <a:cs typeface="Times New Roman"/>
              </a:rPr>
              <a:t> is a quality or characteristic of a living </a:t>
            </a:r>
            <a:r>
              <a:rPr lang="en-US" b="1" dirty="0" smtClean="0">
                <a:ea typeface="Calibri"/>
                <a:cs typeface="Times New Roman"/>
              </a:rPr>
              <a:t>thing</a:t>
            </a:r>
          </a:p>
          <a:p>
            <a:pPr marL="0" indent="0">
              <a:buNone/>
            </a:pPr>
            <a:endParaRPr lang="en-US" b="1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4800" b="1" u="sng" dirty="0">
                <a:solidFill>
                  <a:srgbClr val="0070C0"/>
                </a:solidFill>
                <a:ea typeface="Calibri"/>
                <a:cs typeface="Times New Roman"/>
              </a:rPr>
              <a:t>Physical </a:t>
            </a:r>
            <a:r>
              <a:rPr lang="en-US" sz="4800" b="1" u="sng" dirty="0" smtClean="0">
                <a:solidFill>
                  <a:srgbClr val="0070C0"/>
                </a:solidFill>
                <a:ea typeface="Calibri"/>
                <a:cs typeface="Times New Roman"/>
              </a:rPr>
              <a:t>features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The color of an animals’ fur </a:t>
            </a:r>
            <a:endParaRPr lang="en-US" sz="1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The shape of a leaf</a:t>
            </a:r>
            <a:endParaRPr lang="en-US" sz="1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3999"/>
            <a:ext cx="2743200" cy="217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962400"/>
            <a:ext cx="28889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12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3200" b="1" u="sng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3200" b="1" u="sng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3600" b="1" u="sng" dirty="0" smtClean="0">
                <a:solidFill>
                  <a:prstClr val="black"/>
                </a:solidFill>
                <a:ea typeface="Calibri"/>
                <a:cs typeface="Times New Roman"/>
              </a:rPr>
              <a:t>Behaviors</a:t>
            </a:r>
            <a:r>
              <a:rPr lang="en-US" sz="3600" b="1" u="sng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r>
              <a:rPr lang="en-US" sz="3600" b="1" dirty="0">
                <a:solidFill>
                  <a:prstClr val="black"/>
                </a:solidFill>
                <a:ea typeface="Calibri"/>
                <a:cs typeface="Times New Roman"/>
              </a:rPr>
              <a:t>   A behavior is a way in which living things </a:t>
            </a:r>
            <a:r>
              <a:rPr lang="en-US" sz="3600" b="1" u="sng" dirty="0">
                <a:solidFill>
                  <a:srgbClr val="FF0000"/>
                </a:solidFill>
                <a:ea typeface="Calibri"/>
                <a:cs typeface="Times New Roman"/>
              </a:rPr>
              <a:t>responds to its surroundings.  </a:t>
            </a:r>
            <a:r>
              <a:rPr lang="en-US" sz="16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en-US" sz="1600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864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sz="40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Building </a:t>
            </a:r>
            <a:r>
              <a:rPr lang="en-US" sz="4000" b="1" u="sng" dirty="0">
                <a:solidFill>
                  <a:srgbClr val="FF0000"/>
                </a:solidFill>
                <a:ea typeface="Calibri"/>
                <a:cs typeface="Times New Roman"/>
              </a:rPr>
              <a:t>a nest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en-US" sz="40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  </a:t>
            </a:r>
            <a:r>
              <a:rPr lang="en-US" sz="4000" b="1" dirty="0" smtClean="0">
                <a:ea typeface="Calibri"/>
                <a:cs typeface="Times New Roman"/>
              </a:rPr>
              <a:t>(</a:t>
            </a:r>
            <a:r>
              <a:rPr lang="en-US" sz="4000" b="1" dirty="0">
                <a:ea typeface="Calibri"/>
                <a:cs typeface="Times New Roman"/>
              </a:rPr>
              <a:t>animal behavior</a:t>
            </a:r>
            <a:r>
              <a:rPr lang="en-US" sz="4000" b="1" dirty="0" smtClean="0">
                <a:ea typeface="Calibri"/>
                <a:cs typeface="Times New Roman"/>
              </a:rPr>
              <a:t>)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endParaRPr lang="en-US" sz="18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sz="4400" b="1" u="sng" dirty="0">
                <a:solidFill>
                  <a:srgbClr val="FF0000"/>
                </a:solidFill>
                <a:ea typeface="Calibri"/>
                <a:cs typeface="Times New Roman"/>
              </a:rPr>
              <a:t>Growing towards sunlight</a:t>
            </a:r>
            <a:r>
              <a:rPr lang="en-US" sz="44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en-US" sz="44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sz="4400" b="1" dirty="0" smtClean="0">
                <a:ea typeface="Calibri"/>
                <a:cs typeface="Times New Roman"/>
              </a:rPr>
              <a:t>(</a:t>
            </a:r>
            <a:r>
              <a:rPr lang="en-US" sz="4400" b="1" dirty="0">
                <a:ea typeface="Calibri"/>
                <a:cs typeface="Times New Roman"/>
              </a:rPr>
              <a:t>plant behavior)</a:t>
            </a:r>
            <a:endParaRPr lang="en-US" sz="2800" b="1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8294" y="1295400"/>
            <a:ext cx="3420932" cy="2276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1885" y="3988526"/>
            <a:ext cx="333375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80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724400" cy="5029200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>
                <a:ea typeface="Calibri"/>
                <a:cs typeface="Times New Roman"/>
              </a:rPr>
              <a:t>Inherited traits</a:t>
            </a:r>
            <a:r>
              <a:rPr lang="en-US" b="1" dirty="0">
                <a:ea typeface="Calibri"/>
                <a:cs typeface="Times New Roman"/>
              </a:rPr>
              <a:t>- traits are passed from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parent to offspring, or young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ea typeface="Calibri"/>
                <a:cs typeface="Times New Roman"/>
              </a:rPr>
              <a:t>before the offspring are born</a:t>
            </a:r>
            <a:r>
              <a:rPr lang="en-US" b="1" dirty="0" smtClean="0">
                <a:ea typeface="Calibri"/>
                <a:cs typeface="Times New Roman"/>
              </a:rPr>
              <a:t>.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 smtClean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 smtClean="0">
                <a:ea typeface="Calibri"/>
                <a:cs typeface="Times New Roman"/>
              </a:rPr>
              <a:t>Heredity</a:t>
            </a:r>
            <a:r>
              <a:rPr lang="en-US" b="1" dirty="0" smtClean="0">
                <a:ea typeface="Calibri"/>
                <a:cs typeface="Times New Roman"/>
              </a:rPr>
              <a:t>- </a:t>
            </a:r>
            <a:r>
              <a:rPr lang="en-US" b="1" dirty="0">
                <a:ea typeface="Calibri"/>
                <a:cs typeface="Times New Roman"/>
              </a:rPr>
              <a:t>the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passing of traits from parents to offspring before birth</a:t>
            </a:r>
            <a:endParaRPr lang="en-US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731" y="914400"/>
            <a:ext cx="381539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8214" y="110122"/>
            <a:ext cx="8442915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000" b="1" dirty="0">
                <a:solidFill>
                  <a:srgbClr val="0923E7"/>
                </a:solidFill>
                <a:ea typeface="Calibri"/>
                <a:cs typeface="Times New Roman"/>
              </a:rPr>
              <a:t>Organisms get traits in different ways. </a:t>
            </a:r>
          </a:p>
        </p:txBody>
      </p:sp>
    </p:spTree>
    <p:extLst>
      <p:ext uri="{BB962C8B-B14F-4D97-AF65-F5344CB8AC3E}">
        <p14:creationId xmlns:p14="http://schemas.microsoft.com/office/powerpoint/2010/main" xmlns="" val="12642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228600"/>
            <a:ext cx="9113520" cy="44196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b="1" dirty="0">
                <a:ea typeface="Calibri"/>
                <a:cs typeface="Times New Roman"/>
              </a:rPr>
              <a:t>Both physical features and behaviors can be </a:t>
            </a:r>
            <a:r>
              <a:rPr lang="en-US" sz="2800" b="1" u="sng" dirty="0">
                <a:solidFill>
                  <a:srgbClr val="FF0000"/>
                </a:solidFill>
                <a:ea typeface="Calibri"/>
                <a:cs typeface="Times New Roman"/>
              </a:rPr>
              <a:t>inherited</a:t>
            </a:r>
            <a:r>
              <a:rPr lang="en-US" sz="28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having four legs or fur.</a:t>
            </a:r>
            <a:endParaRPr lang="en-US" sz="1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Barking</a:t>
            </a:r>
            <a:endParaRPr lang="en-US" sz="1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Color of eyes and hair</a:t>
            </a:r>
            <a:endParaRPr lang="en-US" sz="1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shape of your nose. </a:t>
            </a:r>
            <a:endParaRPr lang="en-US" sz="1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Ability to laugh or cry (humans)</a:t>
            </a:r>
            <a:endParaRPr lang="en-US" sz="1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Rolling your tongue. </a:t>
            </a:r>
            <a:endParaRPr lang="en-US" sz="1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869973" cy="25458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244" y="4127183"/>
            <a:ext cx="4169390" cy="1944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0467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55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545"/>
            <a:ext cx="7010400" cy="672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50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9" y="381000"/>
            <a:ext cx="9120051" cy="609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87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" y="304800"/>
            <a:ext cx="912440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68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610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b="1" dirty="0" smtClean="0">
                <a:solidFill>
                  <a:prstClr val="black"/>
                </a:solidFill>
                <a:ea typeface="Calibri"/>
                <a:cs typeface="Times New Roman"/>
              </a:rPr>
              <a:t>Like </a:t>
            </a:r>
            <a:r>
              <a:rPr lang="en-US" b="1" dirty="0">
                <a:solidFill>
                  <a:prstClr val="black"/>
                </a:solidFill>
                <a:ea typeface="Calibri"/>
                <a:cs typeface="Times New Roman"/>
              </a:rPr>
              <a:t>animals, plants inherit ways of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responding to their surroundings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r>
              <a:rPr lang="en-US" sz="18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en-US" sz="1800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1"/>
            <a:ext cx="5791200" cy="42672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Roots grow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down toward water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. </a:t>
            </a:r>
            <a:endParaRPr lang="en-US" sz="1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Stems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grow up towards the sun</a:t>
            </a:r>
            <a:endParaRPr lang="en-US" sz="1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Leaves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grow toward the light</a:t>
            </a:r>
            <a:endParaRPr lang="en-US" sz="1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Vines may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climb up a fence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ea typeface="Calibri"/>
                <a:cs typeface="Times New Roman"/>
              </a:rPr>
              <a:t>or tree trunk. </a:t>
            </a:r>
            <a:endParaRPr lang="en-US" sz="1600" b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b="1" dirty="0">
                <a:ea typeface="Calibri"/>
                <a:cs typeface="Times New Roman"/>
              </a:rPr>
              <a:t>Leaves of some </a:t>
            </a:r>
            <a:r>
              <a:rPr lang="en-US" b="1" u="sng" dirty="0">
                <a:solidFill>
                  <a:srgbClr val="FF0000"/>
                </a:solidFill>
                <a:ea typeface="Calibri"/>
                <a:cs typeface="Times New Roman"/>
              </a:rPr>
              <a:t>plants close up if something touches it. </a:t>
            </a:r>
            <a:endParaRPr lang="en-US" sz="1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057400"/>
            <a:ext cx="320442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42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667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Inherited Traits and Learned Behaviors </vt:lpstr>
      <vt:lpstr>Inherited traits </vt:lpstr>
      <vt:lpstr> Behaviors.   A behavior is a way in which living things responds to its surroundings.   </vt:lpstr>
      <vt:lpstr>Slide 4</vt:lpstr>
      <vt:lpstr>Slide 5</vt:lpstr>
      <vt:lpstr>Slide 6</vt:lpstr>
      <vt:lpstr>Slide 7</vt:lpstr>
      <vt:lpstr>Slide 8</vt:lpstr>
      <vt:lpstr> Like animals, plants inherit ways of responding to their surroundings. </vt:lpstr>
      <vt:lpstr>Slide 10</vt:lpstr>
      <vt:lpstr>Slide 11</vt:lpstr>
      <vt:lpstr>Slide 12</vt:lpstr>
      <vt:lpstr>Slide 13</vt:lpstr>
      <vt:lpstr>Learned Behaviors  </vt:lpstr>
      <vt:lpstr>Humans and animals learn from adults and their experience. </vt:lpstr>
      <vt:lpstr> Examples of Inherited and Learned Behaviors </vt:lpstr>
      <vt:lpstr>Slide 17</vt:lpstr>
      <vt:lpstr>Discussion Question:   </vt:lpstr>
      <vt:lpstr> Vocabulary – Words to Know </vt:lpstr>
    </vt:vector>
  </TitlesOfParts>
  <Company>Gwinnett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Inherited Traits and Learned Behaviors</dc:title>
  <dc:creator>Goodman, Camille</dc:creator>
  <cp:lastModifiedBy>christina.pruitt</cp:lastModifiedBy>
  <cp:revision>25</cp:revision>
  <dcterms:created xsi:type="dcterms:W3CDTF">2014-07-10T17:42:53Z</dcterms:created>
  <dcterms:modified xsi:type="dcterms:W3CDTF">2017-09-26T20:45:47Z</dcterms:modified>
</cp:coreProperties>
</file>